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Vollkorn Italics" charset="1" panose="00000500000000000000"/>
      <p:regular r:id="rId18"/>
    </p:embeddedFont>
    <p:embeddedFont>
      <p:font typeface="HK Grotesk Bold" charset="1" panose="00000800000000000000"/>
      <p:regular r:id="rId19"/>
    </p:embeddedFont>
    <p:embeddedFont>
      <p:font typeface="Open Sans" charset="1" panose="020B0606030504020204"/>
      <p:regular r:id="rId20"/>
    </p:embeddedFont>
    <p:embeddedFont>
      <p:font typeface="Noto Sans Light" charset="1" panose="020B0400000000000000"/>
      <p:regular r:id="rId21"/>
    </p:embeddedFont>
    <p:embeddedFont>
      <p:font typeface="HK Grotesk Medium" charset="1" panose="00000600000000000000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42977"/>
            <a:ext cx="11123508" cy="6056407"/>
            <a:chOff x="0" y="0"/>
            <a:chExt cx="14831344" cy="80752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907570"/>
              <a:ext cx="9853066" cy="2167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 i="true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Виконав: ст. гр.  ПЗПІ-21-11</a:t>
              </a:r>
            </a:p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 i="true">
                  <a:solidFill>
                    <a:srgbClr val="731F7D"/>
                  </a:solidFill>
                  <a:latin typeface="Vollkorn Italics"/>
                  <a:ea typeface="Vollkorn Italics"/>
                  <a:cs typeface="Vollkorn Italics"/>
                  <a:sym typeface="Vollkorn Italics"/>
                </a:rPr>
                <a:t>Мазніченко І.І.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790"/>
              <a:ext cx="14831344" cy="519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68"/>
                </a:lnSpc>
              </a:pPr>
              <a:r>
                <a:rPr lang="en-US" sz="6498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Мобільний додаток для вивчення іноземних мов з адаптивними навчальними          матеріалами. iOS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43295" y="8527098"/>
            <a:ext cx="11123508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4800" i="true">
                <a:solidFill>
                  <a:srgbClr val="731F7D"/>
                </a:solidFill>
                <a:latin typeface="Vollkorn Italics"/>
                <a:ea typeface="Vollkorn Italics"/>
                <a:cs typeface="Vollkorn Italics"/>
                <a:sym typeface="Vollkorn Italics"/>
              </a:rPr>
              <a:t>Керівник: доцент ПІ Валенда Н.А.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1038225"/>
            <a:ext cx="10565414" cy="8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589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Особливості реалізації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5766" y="3594235"/>
            <a:ext cx="1639646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Адаптивна п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одача матеріалів залежно від результатів користувача.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Кастомні UI-компоненти для текстових завдань.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Робота зі станами введення, валідацією, анімаціями.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Підтримка локалізації (базовий варіант).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Підготовка до можливого масштабування (мультомовність, статистика тощо).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9150" y="1038225"/>
            <a:ext cx="10909700" cy="70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4695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Тестування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5717" y="3351798"/>
            <a:ext cx="109097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Ручне тестування всіх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основних сценаріїв використання.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Виявлені й виправлені типові UI-помилки (наприклад, некоректне оновлення після повернення на попередній екран).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Застосунок стабільно працює на актуальних версіях iOS.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3415" y="4600114"/>
            <a:ext cx="8468718" cy="53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889967"/>
            <a:ext cx="18288000" cy="276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b="true" sz="369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У результаті виконання кваліфікаційної роботи було створено мобільний застосунок для iOS, призначений для вивчення іноземних мов з адаптивними навчальними матеріалами. У процесі розробки було проаналізовано існуючі рішення, обрано актуальні інструменти та реалізовано функціональність, що відповідає поставленим завданням.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3415" y="857250"/>
            <a:ext cx="846871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Висновок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16860"/>
            <a:ext cx="8934485" cy="116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Мета роботи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83971"/>
            <a:ext cx="1885905" cy="100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26229"/>
            <a:ext cx="10942207" cy="306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6"/>
              </a:lnSpc>
              <a:spcBef>
                <a:spcPct val="0"/>
              </a:spcBef>
            </a:pPr>
            <a:r>
              <a:rPr lang="en-US" sz="2919" spc="-29">
                <a:solidFill>
                  <a:srgbClr val="FFFFF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Метою роботи є розробити мобільний застосунок для платформи iOS, що призначений для ефективного вивчення англійської мови з урахуванням індивідуального рівня користувача. Основний функціонал додатка полягає у подачі адаптивних навчальних матеріалів, виконанні інтерактивних вправ і відстеженні особистого прогресу.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1038225"/>
            <a:ext cx="10565414" cy="8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589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Постановка задачі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9774" y="3329305"/>
            <a:ext cx="14506054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Проаналізувати існуючі рішення для м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обільного мовного навчання.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Розробити структуру застосунку з урахуванням адаптивності контенту.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Реалізувати базову функціональність: перегляд тем, завдань, введення відповідей.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Забезпечити зручну навігацію, підтримку різних рівнів складності.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Провести тестування працездатності застосунку.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441" y="3500395"/>
            <a:ext cx="3290322" cy="3286209"/>
          </a:xfrm>
          <a:custGeom>
            <a:avLst/>
            <a:gdLst/>
            <a:ahLst/>
            <a:cxnLst/>
            <a:rect r="r" b="b" t="t" l="l"/>
            <a:pathLst>
              <a:path h="3286209" w="3290322">
                <a:moveTo>
                  <a:pt x="0" y="0"/>
                </a:moveTo>
                <a:lnTo>
                  <a:pt x="3290322" y="0"/>
                </a:lnTo>
                <a:lnTo>
                  <a:pt x="3290322" y="3286210"/>
                </a:lnTo>
                <a:lnTo>
                  <a:pt x="0" y="3286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76800" y="3350923"/>
            <a:ext cx="6334400" cy="3539346"/>
          </a:xfrm>
          <a:custGeom>
            <a:avLst/>
            <a:gdLst/>
            <a:ahLst/>
            <a:cxnLst/>
            <a:rect r="r" b="b" t="t" l="l"/>
            <a:pathLst>
              <a:path h="3539346" w="6334400">
                <a:moveTo>
                  <a:pt x="0" y="0"/>
                </a:moveTo>
                <a:lnTo>
                  <a:pt x="6334400" y="0"/>
                </a:lnTo>
                <a:lnTo>
                  <a:pt x="6334400" y="3539346"/>
                </a:lnTo>
                <a:lnTo>
                  <a:pt x="0" y="353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7575" y="3350923"/>
            <a:ext cx="3562250" cy="3562250"/>
          </a:xfrm>
          <a:custGeom>
            <a:avLst/>
            <a:gdLst/>
            <a:ahLst/>
            <a:cxnLst/>
            <a:rect r="r" b="b" t="t" l="l"/>
            <a:pathLst>
              <a:path h="3562250" w="3562250">
                <a:moveTo>
                  <a:pt x="0" y="0"/>
                </a:moveTo>
                <a:lnTo>
                  <a:pt x="3562250" y="0"/>
                </a:lnTo>
                <a:lnTo>
                  <a:pt x="3562250" y="3562250"/>
                </a:lnTo>
                <a:lnTo>
                  <a:pt x="0" y="3562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5717" y="1038225"/>
            <a:ext cx="10909700" cy="70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4695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Технології на проєкті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0151" y="7245618"/>
            <a:ext cx="16729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Swift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8329" y="7297589"/>
            <a:ext cx="16444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UIKit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23381" y="7297589"/>
            <a:ext cx="24906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RxSwift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7528" y="2308462"/>
            <a:ext cx="6692945" cy="7251463"/>
          </a:xfrm>
          <a:custGeom>
            <a:avLst/>
            <a:gdLst/>
            <a:ahLst/>
            <a:cxnLst/>
            <a:rect r="r" b="b" t="t" l="l"/>
            <a:pathLst>
              <a:path h="7251463" w="6692945">
                <a:moveTo>
                  <a:pt x="0" y="0"/>
                </a:moveTo>
                <a:lnTo>
                  <a:pt x="6692944" y="0"/>
                </a:lnTo>
                <a:lnTo>
                  <a:pt x="6692944" y="7251463"/>
                </a:lnTo>
                <a:lnTo>
                  <a:pt x="0" y="725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2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46769" y="-665102"/>
            <a:ext cx="15346388" cy="3387603"/>
            <a:chOff x="0" y="0"/>
            <a:chExt cx="20461851" cy="451680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55194"/>
              <a:ext cx="20461851" cy="1549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18"/>
                </a:lnSpc>
              </a:pPr>
              <a:r>
                <a:rPr lang="en-US" sz="7642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Загальна структура застосунку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5830"/>
              <a:ext cx="4319120" cy="1339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42672"/>
              <a:ext cx="12948423" cy="374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927175"/>
            <a:ext cx="10565414" cy="8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589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Архітектура застосунку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0560" y="3221456"/>
            <a:ext cx="13546881" cy="4045758"/>
          </a:xfrm>
          <a:custGeom>
            <a:avLst/>
            <a:gdLst/>
            <a:ahLst/>
            <a:cxnLst/>
            <a:rect r="r" b="b" t="t" l="l"/>
            <a:pathLst>
              <a:path h="4045758" w="13546881">
                <a:moveTo>
                  <a:pt x="0" y="0"/>
                </a:moveTo>
                <a:lnTo>
                  <a:pt x="13546880" y="0"/>
                </a:lnTo>
                <a:lnTo>
                  <a:pt x="13546880" y="4045758"/>
                </a:lnTo>
                <a:lnTo>
                  <a:pt x="0" y="4045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81142" y="600364"/>
            <a:ext cx="10565414" cy="86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</a:pPr>
            <a:r>
              <a:rPr lang="en-US" sz="5893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Організація колекцій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783" y="1983656"/>
            <a:ext cx="4868718" cy="7376846"/>
          </a:xfrm>
          <a:custGeom>
            <a:avLst/>
            <a:gdLst/>
            <a:ahLst/>
            <a:cxnLst/>
            <a:rect r="r" b="b" t="t" l="l"/>
            <a:pathLst>
              <a:path h="7376846" w="4868718">
                <a:moveTo>
                  <a:pt x="0" y="0"/>
                </a:moveTo>
                <a:lnTo>
                  <a:pt x="4868718" y="0"/>
                </a:lnTo>
                <a:lnTo>
                  <a:pt x="4868718" y="7376846"/>
                </a:lnTo>
                <a:lnTo>
                  <a:pt x="0" y="7376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2400" y="1691473"/>
            <a:ext cx="9935990" cy="7961212"/>
          </a:xfrm>
          <a:custGeom>
            <a:avLst/>
            <a:gdLst/>
            <a:ahLst/>
            <a:cxnLst/>
            <a:rect r="r" b="b" t="t" l="l"/>
            <a:pathLst>
              <a:path h="7961212" w="9935990">
                <a:moveTo>
                  <a:pt x="0" y="0"/>
                </a:moveTo>
                <a:lnTo>
                  <a:pt x="9935990" y="0"/>
                </a:lnTo>
                <a:lnTo>
                  <a:pt x="9935990" y="7961212"/>
                </a:lnTo>
                <a:lnTo>
                  <a:pt x="0" y="7961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6014205"/>
            <a:ext cx="11301259" cy="3743542"/>
          </a:xfrm>
          <a:custGeom>
            <a:avLst/>
            <a:gdLst/>
            <a:ahLst/>
            <a:cxnLst/>
            <a:rect r="r" b="b" t="t" l="l"/>
            <a:pathLst>
              <a:path h="3743542" w="11301259">
                <a:moveTo>
                  <a:pt x="0" y="0"/>
                </a:moveTo>
                <a:lnTo>
                  <a:pt x="11301258" y="0"/>
                </a:lnTo>
                <a:lnTo>
                  <a:pt x="11301258" y="3743542"/>
                </a:lnTo>
                <a:lnTo>
                  <a:pt x="0" y="374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94030" y="902936"/>
            <a:ext cx="8403704" cy="7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1"/>
              </a:lnSpc>
            </a:pPr>
            <a:r>
              <a:rPr lang="en-US" sz="500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Робота з реактивністю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8502" y="3075745"/>
            <a:ext cx="15230996" cy="189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Для обробки вводу користувача, переходів та оновлень даних застосовано RxSwift.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Це дало змогу відокремити бізнес-логіку від UI та забезпечити кращу масштабованість.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Усі події: вибір, відповідь, результат – передаються через стріми.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8347" y="1919970"/>
            <a:ext cx="2869507" cy="7193672"/>
          </a:xfrm>
          <a:custGeom>
            <a:avLst/>
            <a:gdLst/>
            <a:ahLst/>
            <a:cxnLst/>
            <a:rect r="r" b="b" t="t" l="l"/>
            <a:pathLst>
              <a:path h="7193672" w="2869507">
                <a:moveTo>
                  <a:pt x="0" y="0"/>
                </a:moveTo>
                <a:lnTo>
                  <a:pt x="2869506" y="0"/>
                </a:lnTo>
                <a:lnTo>
                  <a:pt x="2869506" y="7193672"/>
                </a:lnTo>
                <a:lnTo>
                  <a:pt x="0" y="719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8447" y="2464390"/>
            <a:ext cx="3291105" cy="7193672"/>
          </a:xfrm>
          <a:custGeom>
            <a:avLst/>
            <a:gdLst/>
            <a:ahLst/>
            <a:cxnLst/>
            <a:rect r="r" b="b" t="t" l="l"/>
            <a:pathLst>
              <a:path h="7193672" w="3291105">
                <a:moveTo>
                  <a:pt x="0" y="0"/>
                </a:moveTo>
                <a:lnTo>
                  <a:pt x="3291106" y="0"/>
                </a:lnTo>
                <a:lnTo>
                  <a:pt x="3291106" y="7193673"/>
                </a:lnTo>
                <a:lnTo>
                  <a:pt x="0" y="7193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2497" y="1919970"/>
            <a:ext cx="3246145" cy="7193672"/>
          </a:xfrm>
          <a:custGeom>
            <a:avLst/>
            <a:gdLst/>
            <a:ahLst/>
            <a:cxnLst/>
            <a:rect r="r" b="b" t="t" l="l"/>
            <a:pathLst>
              <a:path h="7193672" w="3246145">
                <a:moveTo>
                  <a:pt x="0" y="0"/>
                </a:moveTo>
                <a:lnTo>
                  <a:pt x="3246145" y="0"/>
                </a:lnTo>
                <a:lnTo>
                  <a:pt x="3246145" y="7193672"/>
                </a:lnTo>
                <a:lnTo>
                  <a:pt x="0" y="719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1927" y="1038225"/>
            <a:ext cx="5544145" cy="88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4"/>
              </a:lnSpc>
              <a:spcBef>
                <a:spcPct val="0"/>
              </a:spcBef>
            </a:pPr>
            <a:r>
              <a:rPr lang="en-US" b="true" sz="589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Ключові екрани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DAGqhgYk71A</dc:identifier>
  <dcterms:modified xsi:type="dcterms:W3CDTF">2011-08-01T06:04:30Z</dcterms:modified>
  <cp:revision>1</cp:revision>
  <dc:title>Мобільний додаток для вивчення іноземних мов з адаптивними навчальними матеріалами. iOS</dc:title>
</cp:coreProperties>
</file>